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882"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381001"/>
            <a:ext cx="8534400" cy="6740307"/>
          </a:xfrm>
          <a:prstGeom prst="rect">
            <a:avLst/>
          </a:prstGeom>
        </p:spPr>
        <p:txBody>
          <a:bodyPr wrap="square">
            <a:spAutoFit/>
          </a:bodyPr>
          <a:lstStyle/>
          <a:p>
            <a:pPr algn="r" rtl="1"/>
            <a:r>
              <a:rPr lang="ar-EG" sz="2400" b="1" dirty="0"/>
              <a:t>قائمة المراجعة </a:t>
            </a:r>
            <a:endParaRPr lang="en-US" sz="2400" dirty="0"/>
          </a:p>
          <a:p>
            <a:pPr algn="r" rtl="1"/>
            <a:r>
              <a:rPr lang="ar-EG" sz="2400" b="1" dirty="0"/>
              <a:t> </a:t>
            </a:r>
            <a:endParaRPr lang="en-US" sz="2400" dirty="0"/>
          </a:p>
          <a:p>
            <a:pPr algn="r" rtl="1"/>
            <a:r>
              <a:rPr lang="ar-EG" sz="2400" dirty="0"/>
              <a:t>تعتبر قائمة المراجعة أداة أساسية فى العديد من الدراسات كدراسة الحالة والدراسة التحليلية والدراسة الميدانية ، فهى يتم إستخدامها حسب حاجة الموضوع لها ، ويمكن لدراسة ميدانية ان تستخدم قائمة المراجعة مع الاستبيان إذا استدعت الدراسة ذلك.</a:t>
            </a:r>
            <a:endParaRPr lang="en-US" sz="2400" dirty="0"/>
          </a:p>
          <a:p>
            <a:pPr algn="r" rtl="1"/>
            <a:r>
              <a:rPr lang="ar-EG" sz="2400" dirty="0"/>
              <a:t>وقائمة المراجعة ثبت بالنقاط أو الأسئلة التى يجب على الباحث أن يجمع المعلومات حولها بنفسه وهى فى العادة غير موجهه لشخص آخر وإنما يقوم بها الباحث وحدة بحكم متابعته للظاهرة ، بينما فى بعض الحالات يمكن أن يتوجه الباحث بأسئلة من قائمة المراجعة لشخص آخر أو لعدد محدود من الأشخاص عندما  تتطلب الدراسة الحصول على معلومات عن مكتبة أو مؤسسة معينة من  المدير ورؤساء الأقسام بها.</a:t>
            </a:r>
            <a:endParaRPr lang="en-US" sz="2400" dirty="0"/>
          </a:p>
          <a:p>
            <a:pPr algn="r" rtl="1"/>
            <a:r>
              <a:rPr lang="ar-EG" sz="2400" dirty="0"/>
              <a:t> </a:t>
            </a:r>
            <a:endParaRPr lang="en-US" sz="2400" dirty="0"/>
          </a:p>
          <a:p>
            <a:pPr algn="r" rtl="1"/>
            <a:r>
              <a:rPr lang="ar-EG" sz="2400" b="1" dirty="0" smtClean="0"/>
              <a:t>- سمات قائمة </a:t>
            </a:r>
            <a:r>
              <a:rPr lang="ar-EG" sz="2400" b="1" dirty="0"/>
              <a:t>المراجعة </a:t>
            </a:r>
            <a:endParaRPr lang="en-US" sz="2400" dirty="0"/>
          </a:p>
          <a:p>
            <a:pPr lvl="0" algn="r" rtl="1"/>
            <a:r>
              <a:rPr lang="ar-EG" sz="2400" dirty="0"/>
              <a:t>يجيب عليها الباحث بنفسه.</a:t>
            </a:r>
            <a:endParaRPr lang="en-US" sz="2400" dirty="0"/>
          </a:p>
          <a:p>
            <a:pPr lvl="0" algn="r" rtl="1"/>
            <a:r>
              <a:rPr lang="ar-EG" sz="2400" dirty="0"/>
              <a:t>تمثيل قائمة المراجعة للحصول على حقائق أو لوصف شىء قائم.</a:t>
            </a:r>
            <a:endParaRPr lang="en-US" sz="2400" dirty="0"/>
          </a:p>
          <a:p>
            <a:pPr lvl="0" algn="r" rtl="1"/>
            <a:r>
              <a:rPr lang="ar-EG" sz="2400" dirty="0"/>
              <a:t>لا تحتاج لتحكيم ولا تجريب فى الغالب.</a:t>
            </a:r>
            <a:endParaRPr lang="en-US" sz="2400" dirty="0"/>
          </a:p>
          <a:p>
            <a:pPr lvl="0" algn="r" rtl="1"/>
            <a:r>
              <a:rPr lang="ar-EG" sz="2400" dirty="0"/>
              <a:t>لا تحتاج  إلى وقت كبير لإعدادها فى الغالب.</a:t>
            </a:r>
            <a:endParaRPr lang="en-US" sz="2400" dirty="0"/>
          </a:p>
          <a:p>
            <a:pPr lvl="0" algn="r" rtl="1"/>
            <a:r>
              <a:rPr lang="ar-EG" sz="2400" dirty="0"/>
              <a:t>نحصل منها على معلومات موثوق فيها لأن الباحث حصل عليها بنفسه.</a:t>
            </a:r>
            <a:endParaRPr lang="en-US" sz="2400" dirty="0"/>
          </a:p>
          <a:p>
            <a:pPr algn="r" rtl="1"/>
            <a:r>
              <a:rPr lang="ar-EG" sz="2400" dirty="0"/>
              <a:t> </a:t>
            </a:r>
            <a:endParaRPr lang="en-US" sz="2400" dirty="0"/>
          </a:p>
        </p:txBody>
      </p:sp>
    </p:spTree>
    <p:extLst>
      <p:ext uri="{BB962C8B-B14F-4D97-AF65-F5344CB8AC3E}">
        <p14:creationId xmlns:p14="http://schemas.microsoft.com/office/powerpoint/2010/main" val="217157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heel(1)">
                                      <p:cBhvr>
                                        <p:cTn id="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685800"/>
            <a:ext cx="8686800" cy="6370975"/>
          </a:xfrm>
          <a:prstGeom prst="rect">
            <a:avLst/>
          </a:prstGeom>
        </p:spPr>
        <p:txBody>
          <a:bodyPr wrap="square">
            <a:spAutoFit/>
          </a:bodyPr>
          <a:lstStyle/>
          <a:p>
            <a:pPr algn="r" rtl="1"/>
            <a:r>
              <a:rPr lang="ar-EG" sz="2400" b="1" dirty="0"/>
              <a:t>ثامنا  : أقسام الدراسة ( المتن </a:t>
            </a:r>
            <a:r>
              <a:rPr lang="ar-EG" sz="2400" b="1" dirty="0" smtClean="0"/>
              <a:t>)</a:t>
            </a:r>
            <a:endParaRPr lang="en-US" sz="2400" dirty="0"/>
          </a:p>
          <a:p>
            <a:pPr lvl="0" algn="r" rtl="1"/>
            <a:r>
              <a:rPr lang="ar-EG" sz="2400" b="1" dirty="0"/>
              <a:t>فصول الدراسة</a:t>
            </a:r>
            <a:r>
              <a:rPr lang="ar-EG" sz="2400" b="1" dirty="0" smtClean="0"/>
              <a:t>:</a:t>
            </a:r>
            <a:endParaRPr lang="en-US" sz="2400" dirty="0"/>
          </a:p>
          <a:p>
            <a:pPr algn="r"/>
            <a:r>
              <a:rPr lang="ar-EG" sz="2400" dirty="0"/>
              <a:t>قد تسمى (جزئيات أو عناصر أو فصولا أو أبوابا أو مباحث) الدراسة فلكل باحث تسمياته، وهى أساس الجزء النظرى والعملى بالدراسة، المهم هو تداعى فصول البحث تداعيا منطقيا بحيث يقود الفصل  إلى الفصل الذى يلية بل ان يقود كل عنوان إلى العنوان الذى يليه داخل الفصل الواحد ، وأن  يرتبط بما قبله بحيث اذا نزع فصل أو عنوان من مكانه اختل السياق العام للبحث. </a:t>
            </a:r>
            <a:endParaRPr lang="ar-EG" sz="2400" dirty="0" smtClean="0"/>
          </a:p>
          <a:p>
            <a:pPr algn="r"/>
            <a:endParaRPr lang="ar-EG" sz="2400" dirty="0" smtClean="0"/>
          </a:p>
          <a:p>
            <a:pPr algn="r" rtl="1"/>
            <a:r>
              <a:rPr lang="ar-EG" sz="2400" dirty="0"/>
              <a:t>وفى متن البحث  مجموعة من  العناصر الهامة  التى يجب الإشارة اليها وهى :</a:t>
            </a:r>
            <a:endParaRPr lang="en-US" sz="2400" dirty="0"/>
          </a:p>
          <a:p>
            <a:pPr lvl="0" algn="r" rtl="1"/>
            <a:r>
              <a:rPr lang="ar-EG" sz="2400" dirty="0"/>
              <a:t>جمع المادة العلمية وخطواتها.</a:t>
            </a:r>
            <a:endParaRPr lang="en-US" sz="2400" dirty="0"/>
          </a:p>
          <a:p>
            <a:pPr lvl="0" algn="r" rtl="1"/>
            <a:r>
              <a:rPr lang="ar-EG" sz="2400" dirty="0"/>
              <a:t>كتابة وصياغة البحث.</a:t>
            </a:r>
            <a:endParaRPr lang="en-US" sz="2400" dirty="0"/>
          </a:p>
          <a:p>
            <a:pPr lvl="0" algn="r" rtl="1"/>
            <a:r>
              <a:rPr lang="ar-EG" sz="2400" dirty="0"/>
              <a:t>صياغة الاستشهادات المرجعية.</a:t>
            </a:r>
            <a:endParaRPr lang="en-US" sz="2400" dirty="0"/>
          </a:p>
          <a:p>
            <a:pPr lvl="0" algn="r" rtl="1"/>
            <a:r>
              <a:rPr lang="ar-EG" sz="2400" dirty="0"/>
              <a:t>الحواشى (الهوامش ) فى البحث.</a:t>
            </a:r>
            <a:endParaRPr lang="en-US" sz="2400" dirty="0"/>
          </a:p>
          <a:p>
            <a:pPr lvl="0" algn="r" rtl="1"/>
            <a:r>
              <a:rPr lang="ar-EG" sz="2400" dirty="0"/>
              <a:t>الجداول والأشكال والرسوم.  </a:t>
            </a:r>
            <a:endParaRPr lang="en-US" sz="2400" dirty="0"/>
          </a:p>
          <a:p>
            <a:pPr lvl="0" algn="r" rtl="1"/>
            <a:r>
              <a:rPr lang="ar-EG" sz="2400" dirty="0"/>
              <a:t>النتائج داخل الفصول.</a:t>
            </a:r>
            <a:endParaRPr lang="en-US" sz="2400" dirty="0"/>
          </a:p>
          <a:p>
            <a:pPr algn="r" rtl="1"/>
            <a:r>
              <a:rPr lang="ar-EG" sz="2400" dirty="0"/>
              <a:t> </a:t>
            </a:r>
            <a:endParaRPr lang="en-US" sz="2400" dirty="0"/>
          </a:p>
          <a:p>
            <a:pPr algn="r"/>
            <a:endParaRPr lang="ar-EG" sz="2400" dirty="0"/>
          </a:p>
        </p:txBody>
      </p:sp>
    </p:spTree>
    <p:extLst>
      <p:ext uri="{BB962C8B-B14F-4D97-AF65-F5344CB8AC3E}">
        <p14:creationId xmlns:p14="http://schemas.microsoft.com/office/powerpoint/2010/main" val="217157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51344"/>
            <a:ext cx="8686800" cy="5632311"/>
          </a:xfrm>
          <a:prstGeom prst="rect">
            <a:avLst/>
          </a:prstGeom>
        </p:spPr>
        <p:txBody>
          <a:bodyPr wrap="square">
            <a:spAutoFit/>
          </a:bodyPr>
          <a:lstStyle/>
          <a:p>
            <a:pPr algn="r" rtl="1"/>
            <a:r>
              <a:rPr lang="ar-EG" sz="2400" b="1" dirty="0"/>
              <a:t>صياغة الاستشهادات المرجعية (</a:t>
            </a:r>
            <a:r>
              <a:rPr lang="en-US" sz="2400" b="1" dirty="0"/>
              <a:t>Citations</a:t>
            </a:r>
            <a:r>
              <a:rPr lang="ar-EG" sz="2400" b="1" dirty="0"/>
              <a:t>):</a:t>
            </a:r>
            <a:endParaRPr lang="en-US" sz="2400" dirty="0"/>
          </a:p>
          <a:p>
            <a:pPr algn="r" rtl="1"/>
            <a:r>
              <a:rPr lang="ar-EG" sz="2400" b="1" dirty="0"/>
              <a:t> </a:t>
            </a:r>
            <a:endParaRPr lang="en-US" sz="2400" dirty="0"/>
          </a:p>
          <a:p>
            <a:pPr algn="r" rtl="1"/>
            <a:r>
              <a:rPr lang="ar-EG" sz="2400" dirty="0"/>
              <a:t>الرسائل والأبحاث والمراجع لا تستوفى قيمتها إلا بهذه الإشارات المرجعية ، والباحث الجيد هو الذى يحترم قواعد صياغة الإستشهادات المرجعية ويلتزم بالإسناد.</a:t>
            </a:r>
            <a:endParaRPr lang="en-US" sz="2400" dirty="0"/>
          </a:p>
          <a:p>
            <a:pPr algn="r" rtl="1"/>
            <a:r>
              <a:rPr lang="ar-EG" sz="2400" dirty="0"/>
              <a:t> </a:t>
            </a:r>
            <a:endParaRPr lang="en-US" sz="2400" dirty="0"/>
          </a:p>
          <a:p>
            <a:pPr algn="r" rtl="1"/>
            <a:r>
              <a:rPr lang="ar-EG" sz="2400" b="1" dirty="0"/>
              <a:t>مواضع الاستشهادات المرجعية :</a:t>
            </a:r>
            <a:endParaRPr lang="en-US" sz="2400" dirty="0"/>
          </a:p>
          <a:p>
            <a:pPr algn="r" rtl="1"/>
            <a:r>
              <a:rPr lang="ar-EG" sz="2400" dirty="0"/>
              <a:t>لها ثلاثة مواضع </a:t>
            </a:r>
            <a:endParaRPr lang="en-US" sz="2400" dirty="0"/>
          </a:p>
          <a:p>
            <a:pPr lvl="1" algn="r" rtl="1"/>
            <a:r>
              <a:rPr lang="ar-EG" sz="2400" dirty="0"/>
              <a:t>أما فى أسفل الصفحة مما يساعد على الربط الآلى بين المعلومة ومصدرها ، كما يساعد على عدم قطع حبل أفكار القارىء وهنا يكون ترقيم  استشهادات كل صفحة على حدة دون تسلسل.</a:t>
            </a:r>
            <a:endParaRPr lang="en-US" sz="2400" dirty="0"/>
          </a:p>
          <a:p>
            <a:pPr lvl="1" algn="r" rtl="1"/>
            <a:r>
              <a:rPr lang="ar-EG" sz="2400" dirty="0"/>
              <a:t>اما فى نهاية كل فصل وفيها يتم ترقيم الإشارات جميعها مرة واحدة فى ترقيم مسلسل من أول الفصل إلى آخره ثم وضعهم جميعا فى نهاية الفصل بنفس ترقيمهم داخل  الفصل.</a:t>
            </a:r>
            <a:endParaRPr lang="en-US" sz="2400" dirty="0"/>
          </a:p>
          <a:p>
            <a:pPr lvl="1" algn="r" rtl="1"/>
            <a:r>
              <a:rPr lang="ar-EG" sz="2400" dirty="0"/>
              <a:t>اما فى نهاية البحث كله وهنا يكون الترقيم مسلسلا من أول البحث إلى آخره.</a:t>
            </a:r>
            <a:endParaRPr lang="en-US" sz="2400" dirty="0"/>
          </a:p>
          <a:p>
            <a:pPr algn="r" rtl="1"/>
            <a:r>
              <a:rPr lang="en-US" sz="2400" dirty="0"/>
              <a:t> </a:t>
            </a:r>
          </a:p>
        </p:txBody>
      </p:sp>
    </p:spTree>
    <p:extLst>
      <p:ext uri="{BB962C8B-B14F-4D97-AF65-F5344CB8AC3E}">
        <p14:creationId xmlns:p14="http://schemas.microsoft.com/office/powerpoint/2010/main" val="2949863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153400" cy="3046988"/>
          </a:xfrm>
          <a:prstGeom prst="rect">
            <a:avLst/>
          </a:prstGeom>
        </p:spPr>
        <p:txBody>
          <a:bodyPr wrap="square">
            <a:spAutoFit/>
          </a:bodyPr>
          <a:lstStyle/>
          <a:p>
            <a:pPr algn="r" rtl="1"/>
            <a:r>
              <a:rPr lang="ar-EG" sz="3200" b="1" dirty="0"/>
              <a:t>ثالثا الخواتم : </a:t>
            </a:r>
            <a:endParaRPr lang="en-US" sz="3200" dirty="0"/>
          </a:p>
          <a:p>
            <a:pPr algn="r" rtl="1"/>
            <a:r>
              <a:rPr lang="ar-EG" sz="3200" b="1" dirty="0"/>
              <a:t>وهى تعنى كل ما ياتى  بعد متن البحث من </a:t>
            </a:r>
            <a:endParaRPr lang="en-US" sz="3200" dirty="0"/>
          </a:p>
          <a:p>
            <a:pPr lvl="0" algn="r" rtl="1"/>
            <a:r>
              <a:rPr lang="ar-EG" sz="3200" dirty="0"/>
              <a:t>خاتمة الدراسة ( النتائج والتوصيات ).</a:t>
            </a:r>
            <a:endParaRPr lang="en-US" sz="3200" dirty="0"/>
          </a:p>
          <a:p>
            <a:pPr lvl="0" algn="r" rtl="1"/>
            <a:r>
              <a:rPr lang="ar-EG" sz="3200" dirty="0"/>
              <a:t>قائمة بالمصادر  العربية والأجنبية ومواقع الإنترنت. </a:t>
            </a:r>
            <a:endParaRPr lang="en-US" sz="3200" dirty="0"/>
          </a:p>
          <a:p>
            <a:pPr lvl="0" algn="r" rtl="1"/>
            <a:r>
              <a:rPr lang="ar-EG" sz="3200" dirty="0"/>
              <a:t>ملاحق الدراسة من (استبيان، وقائمة مراجعة ونماذج لوثائق غير منشورة...).</a:t>
            </a:r>
            <a:endParaRPr lang="en-US" sz="3200" dirty="0"/>
          </a:p>
        </p:txBody>
      </p:sp>
    </p:spTree>
    <p:extLst>
      <p:ext uri="{BB962C8B-B14F-4D97-AF65-F5344CB8AC3E}">
        <p14:creationId xmlns:p14="http://schemas.microsoft.com/office/powerpoint/2010/main" val="3946089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TotalTime>
  <Words>166</Words>
  <Application>Microsoft Office PowerPoint</Application>
  <PresentationFormat>On-screen Show (4:3)</PresentationFormat>
  <Paragraphs>39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Concourse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Baghddadd</dc:creator>
  <cp:lastModifiedBy>Baghddadd</cp:lastModifiedBy>
  <cp:revision>4</cp:revision>
  <dcterms:created xsi:type="dcterms:W3CDTF">2006-08-16T00:00:00Z</dcterms:created>
  <dcterms:modified xsi:type="dcterms:W3CDTF">2021-01-14T19:41:29Z</dcterms:modified>
</cp:coreProperties>
</file>